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59" r:id="rId4"/>
    <p:sldId id="260" r:id="rId5"/>
    <p:sldId id="261" r:id="rId6"/>
    <p:sldId id="262" r:id="rId7"/>
    <p:sldId id="264" r:id="rId8"/>
    <p:sldId id="258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Page </a:t>
            </a:r>
            <a:fld id="{13B33940-9711-487C-B7DA-B102CFF8362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39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Page </a:t>
            </a:r>
            <a:fld id="{D6BD82FE-A9FF-43F1-8D0C-8EA84C66EAA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9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700" y="576263"/>
            <a:ext cx="1908175" cy="53673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576263"/>
            <a:ext cx="5575300" cy="53673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Page </a:t>
            </a:r>
            <a:fld id="{BB9A8D7A-1DA0-4C0E-B023-EE588F91BA8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27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Page </a:t>
            </a:r>
            <a:fld id="{45DA2CD5-941C-4F21-A88A-7D64B178D43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6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Page </a:t>
            </a:r>
            <a:fld id="{4CF05257-9310-4C6E-8E6F-D656FAA320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04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7338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24000"/>
            <a:ext cx="37338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Page </a:t>
            </a:r>
            <a:fld id="{6A4C1628-B7CA-4816-A0F5-EB06CF16A43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53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Page </a:t>
            </a:r>
            <a:fld id="{0043E30C-2132-412E-8AC2-6BCAC4DA7F9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00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Page </a:t>
            </a:r>
            <a:fld id="{428BCA03-5C9A-4851-888A-F6E3CBBB582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74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Page </a:t>
            </a:r>
            <a:fld id="{A5ABEB88-DA4E-423E-B08E-D28B0CAF659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01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Page </a:t>
            </a:r>
            <a:fld id="{8E4833C9-3D86-4388-BD38-D347ECE3480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86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Page </a:t>
            </a:r>
            <a:fld id="{4D75B2CA-87B2-472B-A174-F2E469C9297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4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7" name="Picture 21" descr="standard_ppt_backgroun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731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158875" y="576263"/>
            <a:ext cx="7620000" cy="79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620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1020763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76200" y="334963"/>
            <a:ext cx="1130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387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Page </a:t>
            </a:r>
            <a:fld id="{0A3E92CD-E1A6-480A-9C85-772F2C6401B4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04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7620000" cy="2057400"/>
          </a:xfrm>
        </p:spPr>
        <p:txBody>
          <a:bodyPr/>
          <a:lstStyle/>
          <a:p>
            <a:r>
              <a:rPr lang="en-US" sz="2200" dirty="0"/>
              <a:t>FDA Orphan Products Natural History Grants </a:t>
            </a:r>
            <a:r>
              <a:rPr lang="en-US" sz="2200" dirty="0" smtClean="0"/>
              <a:t>Program</a:t>
            </a:r>
            <a:r>
              <a:rPr lang="en-US" dirty="0"/>
              <a:t/>
            </a:r>
            <a:br>
              <a:rPr lang="en-US" dirty="0"/>
            </a:br>
            <a:r>
              <a:rPr lang="en-US" sz="2200" b="0" dirty="0"/>
              <a:t>An Opportunity for </a:t>
            </a:r>
            <a:r>
              <a:rPr lang="en-US" sz="2200" b="0" dirty="0" smtClean="0"/>
              <a:t>APBD?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969" y="2057400"/>
            <a:ext cx="7620000" cy="5181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/>
              <a:t> </a:t>
            </a:r>
            <a:endParaRPr lang="en-US" sz="1600" dirty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 smtClean="0"/>
              <a:t>Harrison N. Jones, PhD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sz="2200" dirty="0" smtClean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 smtClean="0"/>
              <a:t>Associate </a:t>
            </a:r>
            <a:r>
              <a:rPr lang="en-US" sz="2200" dirty="0" smtClean="0"/>
              <a:t>Professor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 smtClean="0"/>
              <a:t>Department of Surgery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 smtClean="0"/>
              <a:t>Duke University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sz="2200" dirty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 smtClean="0"/>
              <a:t>December 6, 2016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99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620000" cy="795337"/>
          </a:xfrm>
        </p:spPr>
        <p:txBody>
          <a:bodyPr/>
          <a:lstStyle/>
          <a:p>
            <a:r>
              <a:rPr lang="en-US" dirty="0" smtClean="0"/>
              <a:t>ICF Model of Disablement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404937"/>
            <a:ext cx="7404565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6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620000" cy="795337"/>
          </a:xfrm>
        </p:spPr>
        <p:txBody>
          <a:bodyPr/>
          <a:lstStyle/>
          <a:p>
            <a:r>
              <a:rPr lang="en-US" dirty="0" smtClean="0"/>
              <a:t>Thanks and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792" y="1524000"/>
            <a:ext cx="7620000" cy="4419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2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795337"/>
          </a:xfrm>
        </p:spPr>
        <p:txBody>
          <a:bodyPr/>
          <a:lstStyle/>
          <a:p>
            <a:r>
              <a:rPr lang="en-US" dirty="0" smtClean="0"/>
              <a:t>Glycogen Storage Disease Type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419600"/>
          </a:xfrm>
        </p:spPr>
        <p:txBody>
          <a:bodyPr/>
          <a:lstStyle/>
          <a:p>
            <a:r>
              <a:rPr lang="en-US" dirty="0" err="1" smtClean="0"/>
              <a:t>Pompe</a:t>
            </a:r>
            <a:r>
              <a:rPr lang="en-US" dirty="0" smtClean="0"/>
              <a:t> disease (acid </a:t>
            </a:r>
            <a:r>
              <a:rPr lang="en-US" dirty="0" err="1" smtClean="0"/>
              <a:t>maltese</a:t>
            </a:r>
            <a:r>
              <a:rPr lang="en-US" dirty="0" smtClean="0"/>
              <a:t> deficiency) is classified based upon age of onset, disease distribution, severity, and rate of progression	</a:t>
            </a:r>
          </a:p>
          <a:p>
            <a:pPr lvl="1"/>
            <a:r>
              <a:rPr lang="en-US" dirty="0" smtClean="0"/>
              <a:t>Infantile-onset </a:t>
            </a:r>
            <a:r>
              <a:rPr lang="en-US" dirty="0" err="1" smtClean="0"/>
              <a:t>Pompe</a:t>
            </a:r>
            <a:r>
              <a:rPr lang="en-US" dirty="0" smtClean="0"/>
              <a:t> disease</a:t>
            </a:r>
          </a:p>
          <a:p>
            <a:pPr lvl="1"/>
            <a:r>
              <a:rPr lang="en-US" dirty="0" smtClean="0"/>
              <a:t>Late-onset </a:t>
            </a:r>
            <a:r>
              <a:rPr lang="en-US" dirty="0" err="1" smtClean="0"/>
              <a:t>Pompe</a:t>
            </a:r>
            <a:r>
              <a:rPr lang="en-US" dirty="0" smtClean="0"/>
              <a:t> disease (LOPD)</a:t>
            </a:r>
          </a:p>
          <a:p>
            <a:r>
              <a:rPr lang="en-US" dirty="0" smtClean="0"/>
              <a:t>Autosomal recessive metabolic disorder</a:t>
            </a:r>
          </a:p>
          <a:p>
            <a:r>
              <a:rPr lang="en-US" dirty="0" smtClean="0"/>
              <a:t>Incidence: ~ 1 in 40,000 </a:t>
            </a:r>
          </a:p>
          <a:p>
            <a:r>
              <a:rPr lang="en-US" dirty="0" smtClean="0"/>
              <a:t>Enzyme replacement therapy (ERT)-</a:t>
            </a:r>
            <a:r>
              <a:rPr lang="en-US" dirty="0" err="1"/>
              <a:t>A</a:t>
            </a:r>
            <a:r>
              <a:rPr lang="en-US" dirty="0" err="1" smtClean="0"/>
              <a:t>lglucosidase</a:t>
            </a:r>
            <a:r>
              <a:rPr lang="en-US" dirty="0" smtClean="0"/>
              <a:t> </a:t>
            </a:r>
            <a:r>
              <a:rPr lang="en-US" dirty="0" err="1" smtClean="0"/>
              <a:t>alfa</a:t>
            </a:r>
            <a:r>
              <a:rPr lang="en-US" dirty="0" smtClean="0"/>
              <a:t> (</a:t>
            </a:r>
            <a:r>
              <a:rPr lang="en-US" dirty="0" err="1" smtClean="0"/>
              <a:t>Myozyme</a:t>
            </a:r>
            <a:r>
              <a:rPr lang="en-US" dirty="0" smtClean="0"/>
              <a:t>, </a:t>
            </a:r>
            <a:r>
              <a:rPr lang="en-US" dirty="0" err="1" smtClean="0"/>
              <a:t>Lumizyme</a:t>
            </a:r>
            <a:r>
              <a:rPr lang="en-US" dirty="0" smtClean="0"/>
              <a:t>) </a:t>
            </a:r>
          </a:p>
          <a:p>
            <a:r>
              <a:rPr lang="en-US" dirty="0" smtClean="0"/>
              <a:t>LOPD vs. APBD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74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620000" cy="795337"/>
          </a:xfrm>
        </p:spPr>
        <p:txBody>
          <a:bodyPr/>
          <a:lstStyle/>
          <a:p>
            <a:r>
              <a:rPr lang="en-US" dirty="0" smtClean="0"/>
              <a:t>Lingual Pathophysiology in LOPD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7620000" cy="5257800"/>
          </a:xfrm>
        </p:spPr>
        <p:txBody>
          <a:bodyPr/>
          <a:lstStyle/>
          <a:p>
            <a:r>
              <a:rPr lang="en-US" dirty="0" smtClean="0"/>
              <a:t>We first described the presence of lingual weakness </a:t>
            </a:r>
            <a:r>
              <a:rPr lang="en-US" dirty="0"/>
              <a:t>in 2011 </a:t>
            </a:r>
            <a:r>
              <a:rPr lang="en-US" dirty="0" smtClean="0"/>
              <a:t>(“Expanding </a:t>
            </a:r>
            <a:r>
              <a:rPr lang="en-US" dirty="0"/>
              <a:t>the phenotype of late-onset </a:t>
            </a:r>
            <a:r>
              <a:rPr lang="en-US" dirty="0" err="1"/>
              <a:t>Pompe</a:t>
            </a:r>
            <a:r>
              <a:rPr lang="en-US" dirty="0"/>
              <a:t> disease: </a:t>
            </a:r>
            <a:r>
              <a:rPr lang="en-US" dirty="0" smtClean="0"/>
              <a:t>Tongue weakness-a </a:t>
            </a:r>
            <a:r>
              <a:rPr lang="en-US" dirty="0"/>
              <a:t>new clinical </a:t>
            </a:r>
            <a:r>
              <a:rPr lang="en-US" dirty="0" smtClean="0"/>
              <a:t>observation”) </a:t>
            </a:r>
          </a:p>
          <a:p>
            <a:r>
              <a:rPr lang="en-US" dirty="0" smtClean="0"/>
              <a:t>Mild to severe lingual weakness in 19/19 consecutive subjects including 2 with asymptomatic disease</a:t>
            </a:r>
          </a:p>
          <a:p>
            <a:r>
              <a:rPr lang="en-US" dirty="0" smtClean="0"/>
              <a:t>Quantitative follow-up </a:t>
            </a:r>
            <a:r>
              <a:rPr lang="en-US" dirty="0"/>
              <a:t>in </a:t>
            </a:r>
            <a:r>
              <a:rPr lang="en-US" dirty="0" smtClean="0"/>
              <a:t>2015 (“Quantitative </a:t>
            </a:r>
            <a:r>
              <a:rPr lang="en-US" dirty="0"/>
              <a:t>assessment of lingual strength in late-onset </a:t>
            </a:r>
            <a:r>
              <a:rPr lang="en-US" dirty="0" err="1"/>
              <a:t>Pompe</a:t>
            </a:r>
            <a:r>
              <a:rPr lang="en-US" dirty="0"/>
              <a:t> </a:t>
            </a:r>
            <a:r>
              <a:rPr lang="en-US" dirty="0" smtClean="0"/>
              <a:t>disease”)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6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620000" cy="795337"/>
          </a:xfrm>
        </p:spPr>
        <p:txBody>
          <a:bodyPr/>
          <a:lstStyle/>
          <a:p>
            <a:r>
              <a:rPr lang="en-US" dirty="0"/>
              <a:t>Lingual Pathophysiology in LOPD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7620000" cy="4529137"/>
          </a:xfrm>
        </p:spPr>
        <p:txBody>
          <a:bodyPr/>
          <a:lstStyle/>
          <a:p>
            <a:r>
              <a:rPr lang="en-US" dirty="0"/>
              <a:t>40-month prospective </a:t>
            </a:r>
            <a:r>
              <a:rPr lang="en-US" dirty="0" smtClean="0"/>
              <a:t>trial </a:t>
            </a:r>
            <a:r>
              <a:rPr lang="en-US" dirty="0"/>
              <a:t>funded by Genzyme </a:t>
            </a:r>
            <a:r>
              <a:rPr lang="en-US" dirty="0" smtClean="0"/>
              <a:t>Corporation</a:t>
            </a:r>
          </a:p>
          <a:p>
            <a:r>
              <a:rPr lang="en-US" dirty="0" smtClean="0"/>
              <a:t>Do measures of lingual function and structure differentiate subjects with LOPD vs. other forms of hereditary/acquired myopathy vs. neuropathic controls?</a:t>
            </a:r>
          </a:p>
          <a:p>
            <a:r>
              <a:rPr lang="en-US" dirty="0" smtClean="0"/>
              <a:t>FUNCTION: Tongue MMT and QMT</a:t>
            </a:r>
          </a:p>
          <a:p>
            <a:r>
              <a:rPr lang="en-US" dirty="0" smtClean="0"/>
              <a:t>STRUCTURE: Tongue US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405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620000" cy="795337"/>
          </a:xfrm>
        </p:spPr>
        <p:txBody>
          <a:bodyPr/>
          <a:lstStyle/>
          <a:p>
            <a:r>
              <a:rPr lang="en-US" dirty="0" smtClean="0"/>
              <a:t>Effects of RMT in LOPD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1"/>
            <a:ext cx="7620000" cy="4953000"/>
          </a:xfrm>
        </p:spPr>
        <p:txBody>
          <a:bodyPr/>
          <a:lstStyle/>
          <a:p>
            <a:r>
              <a:rPr lang="en-US" dirty="0"/>
              <a:t>Despite ERT, respiratory weakness remains the primary cause of morbidity and mortality in LOPD </a:t>
            </a:r>
          </a:p>
          <a:p>
            <a:r>
              <a:rPr lang="en-US" dirty="0" smtClean="0"/>
              <a:t>Respiratory </a:t>
            </a:r>
            <a:r>
              <a:rPr lang="en-US" dirty="0"/>
              <a:t>m</a:t>
            </a:r>
            <a:r>
              <a:rPr lang="en-US" dirty="0" smtClean="0"/>
              <a:t>uscle </a:t>
            </a:r>
            <a:r>
              <a:rPr lang="en-US" dirty="0"/>
              <a:t>t</a:t>
            </a:r>
            <a:r>
              <a:rPr lang="en-US" dirty="0" smtClean="0"/>
              <a:t>raining (RMT) appears </a:t>
            </a:r>
            <a:r>
              <a:rPr lang="en-US" dirty="0" smtClean="0"/>
              <a:t>safe </a:t>
            </a:r>
            <a:r>
              <a:rPr lang="en-US" dirty="0" smtClean="0"/>
              <a:t>and well-tolerated by LOPD </a:t>
            </a:r>
            <a:r>
              <a:rPr lang="en-US" dirty="0" smtClean="0"/>
              <a:t>patients (“</a:t>
            </a:r>
            <a:r>
              <a:rPr lang="en-US" dirty="0" smtClean="0"/>
              <a:t>Respiratory </a:t>
            </a:r>
            <a:r>
              <a:rPr lang="en-US" dirty="0"/>
              <a:t>muscle training (RMT) in late-onset </a:t>
            </a:r>
            <a:r>
              <a:rPr lang="en-US" dirty="0" err="1"/>
              <a:t>Pompe</a:t>
            </a:r>
            <a:r>
              <a:rPr lang="en-US" dirty="0"/>
              <a:t> disease (LOPD): Effects of training and </a:t>
            </a:r>
            <a:r>
              <a:rPr lang="en-US" dirty="0" smtClean="0"/>
              <a:t>detraining”)</a:t>
            </a:r>
            <a:endParaRPr lang="en-US" dirty="0" smtClean="0"/>
          </a:p>
          <a:p>
            <a:r>
              <a:rPr lang="en-US" dirty="0" smtClean="0"/>
              <a:t>Large to very large effect sizes persistent to 3-month withdrawal</a:t>
            </a:r>
          </a:p>
          <a:p>
            <a:r>
              <a:rPr lang="en-US" dirty="0" smtClean="0"/>
              <a:t>Pilot work did not seem to capture functional benefits associated RMT-induced respiratory strength increases </a:t>
            </a:r>
          </a:p>
          <a:p>
            <a:r>
              <a:rPr lang="en-US" dirty="0" smtClean="0"/>
              <a:t>Pilot data are also uncontrolled </a:t>
            </a:r>
          </a:p>
        </p:txBody>
      </p:sp>
    </p:spTree>
    <p:extLst>
      <p:ext uri="{BB962C8B-B14F-4D97-AF65-F5344CB8AC3E}">
        <p14:creationId xmlns:p14="http://schemas.microsoft.com/office/powerpoint/2010/main" val="2396254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92" y="152400"/>
            <a:ext cx="7620000" cy="795337"/>
          </a:xfrm>
        </p:spPr>
        <p:txBody>
          <a:bodyPr/>
          <a:lstStyle/>
          <a:p>
            <a:r>
              <a:rPr lang="en-US" dirty="0"/>
              <a:t>Effects of RMT in LOPD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762000"/>
            <a:ext cx="7620000" cy="4529137"/>
          </a:xfrm>
        </p:spPr>
        <p:txBody>
          <a:bodyPr/>
          <a:lstStyle/>
          <a:p>
            <a:r>
              <a:rPr lang="en-US" dirty="0" smtClean="0"/>
              <a:t>3-year prospective, placebo-controlled randomized clinical trial-NIAMS NIH (R21)</a:t>
            </a:r>
          </a:p>
          <a:p>
            <a:r>
              <a:rPr lang="en-US" dirty="0" smtClean="0"/>
              <a:t>28 LOPD subjects: RMT (n=14) vs. sham-RMT (n=14) </a:t>
            </a:r>
          </a:p>
          <a:p>
            <a:pPr lvl="1"/>
            <a:r>
              <a:rPr lang="en-US" dirty="0" smtClean="0"/>
              <a:t>Optimal outcome measures to capture functional benefits associated with RMT-induced respiratory strength enhancements</a:t>
            </a:r>
          </a:p>
          <a:p>
            <a:pPr lvl="1"/>
            <a:r>
              <a:rPr lang="en-US" dirty="0" smtClean="0"/>
              <a:t>Feasibility/utility of sham-RMT as a control condition for RMT </a:t>
            </a:r>
          </a:p>
          <a:p>
            <a:r>
              <a:rPr lang="en-US" dirty="0" smtClean="0"/>
              <a:t>Patient Advocacy Committee-provided input regarding all aspects of </a:t>
            </a:r>
            <a:r>
              <a:rPr lang="en-US" dirty="0" smtClean="0"/>
              <a:t>trial, letters </a:t>
            </a:r>
            <a:r>
              <a:rPr lang="en-US" dirty="0" smtClean="0"/>
              <a:t>of support</a:t>
            </a:r>
          </a:p>
          <a:p>
            <a:r>
              <a:rPr lang="en-US" dirty="0" smtClean="0"/>
              <a:t>Intended to lead </a:t>
            </a:r>
            <a:r>
              <a:rPr lang="en-US" dirty="0" smtClean="0"/>
              <a:t>to </a:t>
            </a:r>
            <a:r>
              <a:rPr lang="en-US" dirty="0" smtClean="0"/>
              <a:t>phase </a:t>
            </a:r>
            <a:r>
              <a:rPr lang="en-US" dirty="0" smtClean="0"/>
              <a:t>III efficacy trial (R01)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92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7620000" cy="795337"/>
          </a:xfrm>
        </p:spPr>
        <p:txBody>
          <a:bodyPr/>
          <a:lstStyle/>
          <a:p>
            <a:r>
              <a:rPr lang="en-US" dirty="0"/>
              <a:t>Orphan Products Research Project Grant</a:t>
            </a:r>
            <a:br>
              <a:rPr lang="en-US" dirty="0"/>
            </a:br>
            <a:r>
              <a:rPr lang="en-US" b="0" dirty="0" smtClean="0"/>
              <a:t>R01; RFA-FD-16-043 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620000" cy="4419600"/>
          </a:xfrm>
        </p:spPr>
        <p:txBody>
          <a:bodyPr/>
          <a:lstStyle/>
          <a:p>
            <a:r>
              <a:rPr lang="en-US" dirty="0" smtClean="0"/>
              <a:t>Support </a:t>
            </a:r>
            <a:r>
              <a:rPr lang="en-US" dirty="0"/>
              <a:t>research that advances rare disease product development </a:t>
            </a:r>
            <a:endParaRPr lang="en-US" dirty="0" smtClean="0"/>
          </a:p>
          <a:p>
            <a:pPr lvl="1"/>
            <a:r>
              <a:rPr lang="en-US" dirty="0" smtClean="0"/>
              <a:t>Characterization </a:t>
            </a:r>
            <a:r>
              <a:rPr lang="en-US" dirty="0"/>
              <a:t>of the natural history of rare </a:t>
            </a:r>
            <a:r>
              <a:rPr lang="en-US" dirty="0" smtClean="0"/>
              <a:t>diseases/conditions</a:t>
            </a:r>
          </a:p>
          <a:p>
            <a:pPr lvl="1"/>
            <a:r>
              <a:rPr lang="en-US" dirty="0" smtClean="0"/>
              <a:t>Identification </a:t>
            </a:r>
            <a:r>
              <a:rPr lang="en-US" dirty="0"/>
              <a:t>of genotypic and phenotypic </a:t>
            </a:r>
            <a:r>
              <a:rPr lang="en-US" dirty="0" smtClean="0"/>
              <a:t>subpopulations</a:t>
            </a:r>
          </a:p>
          <a:p>
            <a:pPr lvl="1"/>
            <a:r>
              <a:rPr lang="en-US" dirty="0" smtClean="0"/>
              <a:t>Development/validation </a:t>
            </a:r>
            <a:r>
              <a:rPr lang="en-US" dirty="0"/>
              <a:t>of clinical outcomes, biomarkers, and/or companion </a:t>
            </a:r>
            <a:r>
              <a:rPr lang="en-US" dirty="0" smtClean="0"/>
              <a:t>diagnostics</a:t>
            </a:r>
          </a:p>
        </p:txBody>
      </p:sp>
    </p:spTree>
    <p:extLst>
      <p:ext uri="{BB962C8B-B14F-4D97-AF65-F5344CB8AC3E}">
        <p14:creationId xmlns:p14="http://schemas.microsoft.com/office/powerpoint/2010/main" val="2797592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7620000" cy="795337"/>
          </a:xfrm>
        </p:spPr>
        <p:txBody>
          <a:bodyPr/>
          <a:lstStyle/>
          <a:p>
            <a:r>
              <a:rPr lang="en-US" dirty="0" smtClean="0"/>
              <a:t>What would </a:t>
            </a:r>
            <a:r>
              <a:rPr lang="en-US" smtClean="0"/>
              <a:t>a strong grant </a:t>
            </a:r>
            <a:r>
              <a:rPr lang="en-US" dirty="0" smtClean="0"/>
              <a:t>application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28737"/>
            <a:ext cx="7620000" cy="4419600"/>
          </a:xfrm>
        </p:spPr>
        <p:txBody>
          <a:bodyPr/>
          <a:lstStyle/>
          <a:p>
            <a:r>
              <a:rPr lang="en-US" dirty="0"/>
              <a:t>Multi-site, international team of investigators with access to the patient population and </a:t>
            </a:r>
            <a:r>
              <a:rPr lang="en-US" dirty="0" smtClean="0"/>
              <a:t>proven ability to collaborate</a:t>
            </a:r>
          </a:p>
          <a:p>
            <a:r>
              <a:rPr lang="en-US" dirty="0" smtClean="0"/>
              <a:t>Ongoing input from a Patient Advocacy Committee</a:t>
            </a:r>
          </a:p>
          <a:p>
            <a:r>
              <a:rPr lang="en-US" dirty="0" smtClean="0"/>
              <a:t>Establish and measure a core set of standardized outcome measures that comprehensively captures effects of APBD</a:t>
            </a:r>
          </a:p>
          <a:p>
            <a:pPr lvl="1"/>
            <a:r>
              <a:rPr lang="en-US" dirty="0" smtClean="0"/>
              <a:t>Lower extremity signs and symptoms</a:t>
            </a:r>
          </a:p>
          <a:p>
            <a:pPr lvl="1"/>
            <a:r>
              <a:rPr lang="en-US" dirty="0" smtClean="0"/>
              <a:t>Lower urinary tract signs and symptoms</a:t>
            </a:r>
          </a:p>
          <a:p>
            <a:pPr lvl="1"/>
            <a:r>
              <a:rPr lang="en-US" dirty="0" smtClean="0"/>
              <a:t>Cognitive signs and symptoms  </a:t>
            </a:r>
          </a:p>
        </p:txBody>
      </p:sp>
    </p:spTree>
    <p:extLst>
      <p:ext uri="{BB962C8B-B14F-4D97-AF65-F5344CB8AC3E}">
        <p14:creationId xmlns:p14="http://schemas.microsoft.com/office/powerpoint/2010/main" val="420392798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99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99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426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standard</vt:lpstr>
      <vt:lpstr>FDA Orphan Products Natural History Grants Program An Opportunity for APBD? </vt:lpstr>
      <vt:lpstr>Thanks and Introduction</vt:lpstr>
      <vt:lpstr>Glycogen Storage Disease Type II</vt:lpstr>
      <vt:lpstr>Lingual Pathophysiology in LOPD 1</vt:lpstr>
      <vt:lpstr>Lingual Pathophysiology in LOPD 2</vt:lpstr>
      <vt:lpstr>Effects of RMT in LOPD 1</vt:lpstr>
      <vt:lpstr>Effects of RMT in LOPD 2</vt:lpstr>
      <vt:lpstr>Orphan Products Research Project Grant R01; RFA-FD-16-043 </vt:lpstr>
      <vt:lpstr>What would a strong grant application look like?</vt:lpstr>
      <vt:lpstr>ICF Model of Disablement </vt:lpstr>
    </vt:vector>
  </TitlesOfParts>
  <Company>Duke University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Research: Speech disorders in  Down Syndrome</dc:title>
  <dc:creator>Duke Surgery</dc:creator>
  <cp:lastModifiedBy>Duke Surgery</cp:lastModifiedBy>
  <cp:revision>45</cp:revision>
  <dcterms:created xsi:type="dcterms:W3CDTF">2016-11-08T21:03:05Z</dcterms:created>
  <dcterms:modified xsi:type="dcterms:W3CDTF">2016-12-06T13:26:04Z</dcterms:modified>
</cp:coreProperties>
</file>